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
  </p:notesMasterIdLst>
  <p:sldIdLst>
    <p:sldId id="258"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07" autoAdjust="0"/>
    <p:restoredTop sz="74739" autoAdjust="0"/>
  </p:normalViewPr>
  <p:slideViewPr>
    <p:cSldViewPr snapToGrid="0">
      <p:cViewPr varScale="1">
        <p:scale>
          <a:sx n="76" d="100"/>
          <a:sy n="76" d="100"/>
        </p:scale>
        <p:origin x="68" y="10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24AE93-71F0-4343-8C28-2A14BB3B88BB}" type="datetimeFigureOut">
              <a:rPr lang="en-US" smtClean="0"/>
              <a:t>9/10/2021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89DF74-056E-40FF-9513-E3C9B4D86E9D}" type="slidenum">
              <a:rPr lang="en-US" smtClean="0"/>
              <a:t>‹#›</a:t>
            </a:fld>
            <a:endParaRPr lang="en-US"/>
          </a:p>
        </p:txBody>
      </p:sp>
    </p:spTree>
    <p:extLst>
      <p:ext uri="{BB962C8B-B14F-4D97-AF65-F5344CB8AC3E}">
        <p14:creationId xmlns:p14="http://schemas.microsoft.com/office/powerpoint/2010/main" val="7791601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visual guide to All About Stormwater Page</a:t>
            </a:r>
          </a:p>
          <a:p>
            <a:pPr marL="228600" indent="-228600">
              <a:buAutoNum type="arabicPeriod"/>
            </a:pPr>
            <a:r>
              <a:rPr lang="en-US" dirty="0"/>
              <a:t>Paragraph text will be scrollable (that’s the vertical rectangle box = scrollbar).  See next slide for full text- or, it is just pulled from the Introduction page of the website. </a:t>
            </a:r>
          </a:p>
          <a:p>
            <a:pPr marL="228600" indent="-228600">
              <a:buAutoNum type="arabicPeriod"/>
            </a:pPr>
            <a:r>
              <a:rPr lang="en-US" dirty="0"/>
              <a:t>Resources: buttons will contain links to either the resource itself or a page with links. </a:t>
            </a:r>
          </a:p>
        </p:txBody>
      </p:sp>
      <p:sp>
        <p:nvSpPr>
          <p:cNvPr id="4" name="Slide Number Placeholder 3"/>
          <p:cNvSpPr>
            <a:spLocks noGrp="1"/>
          </p:cNvSpPr>
          <p:nvPr>
            <p:ph type="sldNum" sz="quarter" idx="5"/>
          </p:nvPr>
        </p:nvSpPr>
        <p:spPr/>
        <p:txBody>
          <a:bodyPr/>
          <a:lstStyle/>
          <a:p>
            <a:fld id="{BA89DF74-056E-40FF-9513-E3C9B4D86E9D}" type="slidenum">
              <a:rPr lang="en-US" smtClean="0"/>
              <a:t>1</a:t>
            </a:fld>
            <a:endParaRPr lang="en-US"/>
          </a:p>
        </p:txBody>
      </p:sp>
    </p:spTree>
    <p:extLst>
      <p:ext uri="{BB962C8B-B14F-4D97-AF65-F5344CB8AC3E}">
        <p14:creationId xmlns:p14="http://schemas.microsoft.com/office/powerpoint/2010/main" val="21542234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Contains full text for the scroll-able part- this is from the “Introduction” page on the website</a:t>
            </a:r>
          </a:p>
        </p:txBody>
      </p:sp>
      <p:sp>
        <p:nvSpPr>
          <p:cNvPr id="4" name="Slide Number Placeholder 3"/>
          <p:cNvSpPr>
            <a:spLocks noGrp="1"/>
          </p:cNvSpPr>
          <p:nvPr>
            <p:ph type="sldNum" sz="quarter" idx="5"/>
          </p:nvPr>
        </p:nvSpPr>
        <p:spPr/>
        <p:txBody>
          <a:bodyPr/>
          <a:lstStyle/>
          <a:p>
            <a:fld id="{BA89DF74-056E-40FF-9513-E3C9B4D86E9D}" type="slidenum">
              <a:rPr lang="en-US" smtClean="0"/>
              <a:t>2</a:t>
            </a:fld>
            <a:endParaRPr lang="en-US"/>
          </a:p>
        </p:txBody>
      </p:sp>
    </p:spTree>
    <p:extLst>
      <p:ext uri="{BB962C8B-B14F-4D97-AF65-F5344CB8AC3E}">
        <p14:creationId xmlns:p14="http://schemas.microsoft.com/office/powerpoint/2010/main" val="13983818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21818-E75A-458F-AC5B-0E9A2C76B835}"/>
              </a:ext>
            </a:extLst>
          </p:cNvPr>
          <p:cNvSpPr>
            <a:spLocks noGrp="1"/>
          </p:cNvSpPr>
          <p:nvPr>
            <p:ph type="ctrTitle"/>
          </p:nvPr>
        </p:nvSpPr>
        <p:spPr>
          <a:xfrm>
            <a:off x="448056" y="448056"/>
            <a:ext cx="11292840" cy="3401568"/>
          </a:xfrm>
        </p:spPr>
        <p:txBody>
          <a:bodyPr anchor="b">
            <a:normAutofit/>
          </a:bodyPr>
          <a:lstStyle>
            <a:lvl1pPr algn="l">
              <a:defRPr sz="6400">
                <a:solidFill>
                  <a:schemeClr val="tx2"/>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6EE64DE-978B-4F95-BB3C-D027D8008748}"/>
              </a:ext>
            </a:extLst>
          </p:cNvPr>
          <p:cNvSpPr>
            <a:spLocks noGrp="1"/>
          </p:cNvSpPr>
          <p:nvPr>
            <p:ph type="subTitle" idx="1"/>
          </p:nvPr>
        </p:nvSpPr>
        <p:spPr>
          <a:xfrm>
            <a:off x="448056" y="4471416"/>
            <a:ext cx="11292840" cy="1481328"/>
          </a:xfrm>
        </p:spPr>
        <p:txBody>
          <a:bodyPr/>
          <a:lstStyle>
            <a:lvl1pPr marL="0" indent="0" algn="l">
              <a:lnSpc>
                <a:spcPct val="120000"/>
              </a:lnSpc>
              <a:buNone/>
              <a:defRPr sz="2400">
                <a:solidFill>
                  <a:schemeClr val="tx2">
                    <a:alpha val="5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8" name="Straight Connector 7">
            <a:extLst>
              <a:ext uri="{FF2B5EF4-FFF2-40B4-BE49-F238E27FC236}">
                <a16:creationId xmlns:a16="http://schemas.microsoft.com/office/drawing/2014/main" id="{C66CC717-08C5-4F3E-B8AA-BA93C8755982}"/>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Footer Placeholder 4">
            <a:extLst>
              <a:ext uri="{FF2B5EF4-FFF2-40B4-BE49-F238E27FC236}">
                <a16:creationId xmlns:a16="http://schemas.microsoft.com/office/drawing/2014/main" id="{896B5700-AA45-4E20-8BE5-27620411303F}"/>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10" name="Slide Number Placeholder 5">
            <a:extLst>
              <a:ext uri="{FF2B5EF4-FFF2-40B4-BE49-F238E27FC236}">
                <a16:creationId xmlns:a16="http://schemas.microsoft.com/office/drawing/2014/main" id="{7C5B7199-CC00-4D38-8B48-F8A539112985}"/>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11" name="Date Placeholder 3">
            <a:extLst>
              <a:ext uri="{FF2B5EF4-FFF2-40B4-BE49-F238E27FC236}">
                <a16:creationId xmlns:a16="http://schemas.microsoft.com/office/drawing/2014/main" id="{16BC76EC-3453-4CE0-A71D-BD21940757B4}"/>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Friday, September 10, 2021</a:t>
            </a:fld>
            <a:endParaRPr lang="en-US" dirty="0"/>
          </a:p>
        </p:txBody>
      </p:sp>
    </p:spTree>
    <p:extLst>
      <p:ext uri="{BB962C8B-B14F-4D97-AF65-F5344CB8AC3E}">
        <p14:creationId xmlns:p14="http://schemas.microsoft.com/office/powerpoint/2010/main" val="4028350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733FC-38A1-463C-BF3D-0D99784E02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AFD076A-A004-4560-A43B-028624E20D17}"/>
              </a:ext>
            </a:extLst>
          </p:cNvPr>
          <p:cNvSpPr>
            <a:spLocks noGrp="1"/>
          </p:cNvSpPr>
          <p:nvPr>
            <p:ph type="body" orient="vert" idx="1"/>
          </p:nvPr>
        </p:nvSpPr>
        <p:spPr>
          <a:xfrm>
            <a:off x="448056" y="1956816"/>
            <a:ext cx="11301984" cy="3995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FCFBA60-9309-4F2A-9FA9-305C4AFBECAF}"/>
              </a:ext>
            </a:extLst>
          </p:cNvPr>
          <p:cNvSpPr>
            <a:spLocks noGrp="1"/>
          </p:cNvSpPr>
          <p:nvPr>
            <p:ph type="dt" sz="half" idx="10"/>
          </p:nvPr>
        </p:nvSpPr>
        <p:spPr>
          <a:xfrm>
            <a:off x="438912" y="6153912"/>
            <a:ext cx="3456432" cy="502920"/>
          </a:xfrm>
          <a:prstGeom prst="rect">
            <a:avLst/>
          </a:prstGeom>
        </p:spPr>
        <p:txBody>
          <a:bodyPr/>
          <a:lstStyle/>
          <a:p>
            <a:fld id="{53CF612A-4CB0-4F57-9A87-F049CECB184D}" type="datetime2">
              <a:rPr lang="en-US" smtClean="0"/>
              <a:t>Friday, September 10, 2021</a:t>
            </a:fld>
            <a:endParaRPr lang="en-US"/>
          </a:p>
        </p:txBody>
      </p:sp>
      <p:sp>
        <p:nvSpPr>
          <p:cNvPr id="5" name="Footer Placeholder 4">
            <a:extLst>
              <a:ext uri="{FF2B5EF4-FFF2-40B4-BE49-F238E27FC236}">
                <a16:creationId xmlns:a16="http://schemas.microsoft.com/office/drawing/2014/main" id="{491BF451-928F-4E55-8A76-111D0E21121F}"/>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B5EC161-BA80-4E93-AEB1-B61E38C098BB}"/>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9209361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44E3E-5EFE-4FCB-86A2-5E20CC6525EC}"/>
              </a:ext>
            </a:extLst>
          </p:cNvPr>
          <p:cNvSpPr>
            <a:spLocks noGrp="1"/>
          </p:cNvSpPr>
          <p:nvPr>
            <p:ph type="title" orient="vert"/>
          </p:nvPr>
        </p:nvSpPr>
        <p:spPr>
          <a:xfrm>
            <a:off x="10232136" y="448056"/>
            <a:ext cx="1581912" cy="550468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95005E-2E0C-4200-BF29-1135A35EE9B9}"/>
              </a:ext>
            </a:extLst>
          </p:cNvPr>
          <p:cNvSpPr>
            <a:spLocks noGrp="1"/>
          </p:cNvSpPr>
          <p:nvPr>
            <p:ph type="body" orient="vert" idx="1"/>
          </p:nvPr>
        </p:nvSpPr>
        <p:spPr>
          <a:xfrm>
            <a:off x="438912" y="438912"/>
            <a:ext cx="9436608" cy="55046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12BBBED-3B21-4271-BC0F-BBA258B59D48}"/>
              </a:ext>
            </a:extLst>
          </p:cNvPr>
          <p:cNvSpPr>
            <a:spLocks noGrp="1"/>
          </p:cNvSpPr>
          <p:nvPr>
            <p:ph type="dt" sz="half" idx="10"/>
          </p:nvPr>
        </p:nvSpPr>
        <p:spPr>
          <a:xfrm>
            <a:off x="438912" y="6153912"/>
            <a:ext cx="3456432" cy="502920"/>
          </a:xfrm>
          <a:prstGeom prst="rect">
            <a:avLst/>
          </a:prstGeom>
        </p:spPr>
        <p:txBody>
          <a:bodyPr/>
          <a:lstStyle/>
          <a:p>
            <a:fld id="{8F397F40-C8F7-4897-A6B8-241042F913A9}" type="datetime2">
              <a:rPr lang="en-US" smtClean="0"/>
              <a:t>Friday, September 10, 2021</a:t>
            </a:fld>
            <a:endParaRPr lang="en-US"/>
          </a:p>
        </p:txBody>
      </p:sp>
      <p:sp>
        <p:nvSpPr>
          <p:cNvPr id="5" name="Footer Placeholder 4">
            <a:extLst>
              <a:ext uri="{FF2B5EF4-FFF2-40B4-BE49-F238E27FC236}">
                <a16:creationId xmlns:a16="http://schemas.microsoft.com/office/drawing/2014/main" id="{2D89CED5-56F3-4943-8143-918F7A860CD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9C87180-7248-4741-8E3B-9AAFB414DD95}"/>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53826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B7685-BDD9-488F-B082-33592E0F1364}"/>
              </a:ext>
            </a:extLst>
          </p:cNvPr>
          <p:cNvSpPr>
            <a:spLocks noGrp="1"/>
          </p:cNvSpPr>
          <p:nvPr>
            <p:ph type="title"/>
          </p:nvPr>
        </p:nvSpPr>
        <p:spPr/>
        <p:txBody>
          <a:bodyPr wrap="square"/>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CB5FF-7FB5-4B8A-BF1C-48765D40B4C0}"/>
              </a:ext>
            </a:extLst>
          </p:cNvPr>
          <p:cNvSpPr>
            <a:spLocks noGrp="1"/>
          </p:cNvSpPr>
          <p:nvPr>
            <p:ph idx="1"/>
          </p:nvPr>
        </p:nvSpPr>
        <p:spPr>
          <a:xfrm>
            <a:off x="448056" y="1735200"/>
            <a:ext cx="11293200" cy="3783013"/>
          </a:xfrm>
        </p:spPr>
        <p:txBody>
          <a:bodyPr wrap="square"/>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a:extLst>
              <a:ext uri="{FF2B5EF4-FFF2-40B4-BE49-F238E27FC236}">
                <a16:creationId xmlns:a16="http://schemas.microsoft.com/office/drawing/2014/main" id="{BDA03860-F8F0-4186-B5D0-72C935B2C2A9}"/>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8" name="Slide Number Placeholder 5">
            <a:extLst>
              <a:ext uri="{FF2B5EF4-FFF2-40B4-BE49-F238E27FC236}">
                <a16:creationId xmlns:a16="http://schemas.microsoft.com/office/drawing/2014/main" id="{60B9D802-9E36-42DA-B6CA-6C937CBE8A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9" name="Date Placeholder 3">
            <a:extLst>
              <a:ext uri="{FF2B5EF4-FFF2-40B4-BE49-F238E27FC236}">
                <a16:creationId xmlns:a16="http://schemas.microsoft.com/office/drawing/2014/main" id="{C227B5A7-BF66-4C50-9DAD-A24070310B83}"/>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Friday, September 10, 2021</a:t>
            </a:fld>
            <a:endParaRPr lang="en-US" dirty="0"/>
          </a:p>
        </p:txBody>
      </p:sp>
    </p:spTree>
    <p:extLst>
      <p:ext uri="{BB962C8B-B14F-4D97-AF65-F5344CB8AC3E}">
        <p14:creationId xmlns:p14="http://schemas.microsoft.com/office/powerpoint/2010/main" val="1042916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2B8D-DB20-44D1-84BC-F76685913380}"/>
              </a:ext>
            </a:extLst>
          </p:cNvPr>
          <p:cNvSpPr>
            <a:spLocks noGrp="1"/>
          </p:cNvSpPr>
          <p:nvPr>
            <p:ph type="title"/>
          </p:nvPr>
        </p:nvSpPr>
        <p:spPr>
          <a:xfrm>
            <a:off x="448056" y="448056"/>
            <a:ext cx="11311128" cy="3401568"/>
          </a:xfrm>
        </p:spPr>
        <p:txBody>
          <a:bodyPr anchor="b">
            <a:normAutofit/>
          </a:bodyPr>
          <a:lstStyle>
            <a:lvl1pPr>
              <a:defRPr sz="6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594C298-618E-4642-8F2B-8DD253ED5C06}"/>
              </a:ext>
            </a:extLst>
          </p:cNvPr>
          <p:cNvSpPr>
            <a:spLocks noGrp="1"/>
          </p:cNvSpPr>
          <p:nvPr>
            <p:ph type="body" idx="1"/>
          </p:nvPr>
        </p:nvSpPr>
        <p:spPr>
          <a:xfrm>
            <a:off x="448056" y="4471416"/>
            <a:ext cx="11292840" cy="1481328"/>
          </a:xfrm>
        </p:spPr>
        <p:txBody>
          <a:bodyPr/>
          <a:lstStyle>
            <a:lvl1pPr marL="0" indent="0">
              <a:lnSpc>
                <a:spcPct val="120000"/>
              </a:lnSpc>
              <a:buNone/>
              <a:defRPr sz="2400">
                <a:solidFill>
                  <a:schemeClr val="tx2">
                    <a:alpha val="5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2B3ECD5-2EEA-457B-9C93-36F8AF368EC7}"/>
              </a:ext>
            </a:extLst>
          </p:cNvPr>
          <p:cNvSpPr>
            <a:spLocks noGrp="1"/>
          </p:cNvSpPr>
          <p:nvPr>
            <p:ph type="dt" sz="half" idx="10"/>
          </p:nvPr>
        </p:nvSpPr>
        <p:spPr>
          <a:xfrm>
            <a:off x="438912" y="6153912"/>
            <a:ext cx="3456432" cy="502920"/>
          </a:xfrm>
          <a:prstGeom prst="rect">
            <a:avLst/>
          </a:prstGeom>
        </p:spPr>
        <p:txBody>
          <a:bodyPr/>
          <a:lstStyle/>
          <a:p>
            <a:fld id="{10EDCA73-0A86-4195-A787-75037827079D}" type="datetime2">
              <a:rPr lang="en-US" smtClean="0"/>
              <a:t>Friday, September 10, 2021</a:t>
            </a:fld>
            <a:endParaRPr lang="en-US"/>
          </a:p>
        </p:txBody>
      </p:sp>
      <p:sp>
        <p:nvSpPr>
          <p:cNvPr id="5" name="Footer Placeholder 4">
            <a:extLst>
              <a:ext uri="{FF2B5EF4-FFF2-40B4-BE49-F238E27FC236}">
                <a16:creationId xmlns:a16="http://schemas.microsoft.com/office/drawing/2014/main" id="{D79A15D4-F172-4025-9290-C8F5D419720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3926CD73-9984-4E1D-BD74-37115C1F4C57}"/>
              </a:ext>
            </a:extLst>
          </p:cNvPr>
          <p:cNvSpPr>
            <a:spLocks noGrp="1"/>
          </p:cNvSpPr>
          <p:nvPr>
            <p:ph type="sldNum" sz="quarter" idx="12"/>
          </p:nvPr>
        </p:nvSpPr>
        <p:spPr/>
        <p:txBody>
          <a:bodyPr rIns="219456"/>
          <a:lstStyle/>
          <a:p>
            <a:fld id="{0D309695-DEC3-40DA-9DF5-330280C9D0E8}" type="slidenum">
              <a:rPr lang="en-US" smtClean="0"/>
              <a:t>‹#›</a:t>
            </a:fld>
            <a:endParaRPr lang="en-US"/>
          </a:p>
        </p:txBody>
      </p:sp>
      <p:cxnSp>
        <p:nvCxnSpPr>
          <p:cNvPr id="8" name="Straight Connector 7">
            <a:extLst>
              <a:ext uri="{FF2B5EF4-FFF2-40B4-BE49-F238E27FC236}">
                <a16:creationId xmlns:a16="http://schemas.microsoft.com/office/drawing/2014/main" id="{E99FAD47-5E44-4EE5-A422-A77593F8F3A3}"/>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4570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74E41-AB27-418C-AA9E-8F863DDE362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8B9E10A-E18D-4122-A71B-0A22F695E076}"/>
              </a:ext>
            </a:extLst>
          </p:cNvPr>
          <p:cNvSpPr>
            <a:spLocks noGrp="1"/>
          </p:cNvSpPr>
          <p:nvPr>
            <p:ph sz="half" idx="1"/>
          </p:nvPr>
        </p:nvSpPr>
        <p:spPr>
          <a:xfrm>
            <a:off x="448056" y="1735200"/>
            <a:ext cx="5431536" cy="4214750"/>
          </a:xfrm>
        </p:spPr>
        <p:txBody>
          <a:bodyPr/>
          <a:lstStyle>
            <a:lvl1pPr marL="450000">
              <a:defRPr/>
            </a:lvl1pPr>
            <a:lvl2pPr marL="900000">
              <a:defRPr/>
            </a:lvl2pPr>
            <a:lvl3pPr marL="1350000">
              <a:defRPr/>
            </a:lvl3pPr>
            <a:lvl4pPr marL="1800000">
              <a:defRPr/>
            </a:lvl4pPr>
            <a:lvl5pPr marL="225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90CB980D-2720-431B-88C8-4D837023BBFF}"/>
              </a:ext>
            </a:extLst>
          </p:cNvPr>
          <p:cNvSpPr>
            <a:spLocks noGrp="1"/>
          </p:cNvSpPr>
          <p:nvPr>
            <p:ph sz="half" idx="2"/>
          </p:nvPr>
        </p:nvSpPr>
        <p:spPr>
          <a:xfrm>
            <a:off x="6309360" y="1735200"/>
            <a:ext cx="5431536" cy="4214750"/>
          </a:xfrm>
        </p:spPr>
        <p:txBody>
          <a:bodyPr/>
          <a:lstStyle>
            <a:lvl2pPr marL="900000">
              <a:defRPr/>
            </a:lvl2pPr>
            <a:lvl3pPr marL="1350000">
              <a:defRPr/>
            </a:lvl3pPr>
            <a:lvl4pPr marL="1800000">
              <a:defRPr/>
            </a:lvl4pPr>
            <a:lvl5pPr marL="243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E8EB211-F6F7-4C53-B25F-F1EBF7A8BF4E}"/>
              </a:ext>
            </a:extLst>
          </p:cNvPr>
          <p:cNvSpPr>
            <a:spLocks noGrp="1"/>
          </p:cNvSpPr>
          <p:nvPr>
            <p:ph type="dt" sz="half" idx="10"/>
          </p:nvPr>
        </p:nvSpPr>
        <p:spPr>
          <a:xfrm>
            <a:off x="438912" y="6153912"/>
            <a:ext cx="3456432" cy="502920"/>
          </a:xfrm>
          <a:prstGeom prst="rect">
            <a:avLst/>
          </a:prstGeom>
        </p:spPr>
        <p:txBody>
          <a:bodyPr/>
          <a:lstStyle/>
          <a:p>
            <a:fld id="{83C75374-B296-498E-A935-80631EA9020D}" type="datetime2">
              <a:rPr lang="en-US" smtClean="0"/>
              <a:t>Friday, September 10, 2021</a:t>
            </a:fld>
            <a:endParaRPr lang="en-US"/>
          </a:p>
        </p:txBody>
      </p:sp>
      <p:sp>
        <p:nvSpPr>
          <p:cNvPr id="6" name="Footer Placeholder 5">
            <a:extLst>
              <a:ext uri="{FF2B5EF4-FFF2-40B4-BE49-F238E27FC236}">
                <a16:creationId xmlns:a16="http://schemas.microsoft.com/office/drawing/2014/main" id="{D0AA830D-482E-415E-B855-D561B94BDC2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2D7FB2AC-9F49-4D35-8C5E-ECECC6B13134}"/>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4142811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25D59-DC0A-4295-8714-902B54B983AF}"/>
              </a:ext>
            </a:extLst>
          </p:cNvPr>
          <p:cNvSpPr>
            <a:spLocks noGrp="1"/>
          </p:cNvSpPr>
          <p:nvPr>
            <p:ph type="title"/>
          </p:nvPr>
        </p:nvSpPr>
        <p:spPr>
          <a:xfrm>
            <a:off x="448056" y="388800"/>
            <a:ext cx="11311128" cy="114120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67A33E2-E7AE-4E37-9DF1-69697E45D2A7}"/>
              </a:ext>
            </a:extLst>
          </p:cNvPr>
          <p:cNvSpPr>
            <a:spLocks noGrp="1"/>
          </p:cNvSpPr>
          <p:nvPr>
            <p:ph type="body" idx="1"/>
          </p:nvPr>
        </p:nvSpPr>
        <p:spPr>
          <a:xfrm>
            <a:off x="448056"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2E79D5-E651-4B82-AFAA-DE6E16AC3EB8}"/>
              </a:ext>
            </a:extLst>
          </p:cNvPr>
          <p:cNvSpPr>
            <a:spLocks noGrp="1"/>
          </p:cNvSpPr>
          <p:nvPr>
            <p:ph sz="half" idx="2"/>
          </p:nvPr>
        </p:nvSpPr>
        <p:spPr>
          <a:xfrm>
            <a:off x="448056"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1A91196-F771-42C3-A726-A4ECF561FFF3}"/>
              </a:ext>
            </a:extLst>
          </p:cNvPr>
          <p:cNvSpPr>
            <a:spLocks noGrp="1"/>
          </p:cNvSpPr>
          <p:nvPr>
            <p:ph type="body" sz="quarter" idx="3"/>
          </p:nvPr>
        </p:nvSpPr>
        <p:spPr>
          <a:xfrm>
            <a:off x="6309360"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76BA18-D373-4B5F-B812-5D5E4C2378E7}"/>
              </a:ext>
            </a:extLst>
          </p:cNvPr>
          <p:cNvSpPr>
            <a:spLocks noGrp="1"/>
          </p:cNvSpPr>
          <p:nvPr>
            <p:ph sz="quarter" idx="4"/>
          </p:nvPr>
        </p:nvSpPr>
        <p:spPr>
          <a:xfrm>
            <a:off x="6309360"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F395D0EB-9F99-4C95-ADA6-AC6B493CCA9D}"/>
              </a:ext>
            </a:extLst>
          </p:cNvPr>
          <p:cNvSpPr>
            <a:spLocks noGrp="1"/>
          </p:cNvSpPr>
          <p:nvPr>
            <p:ph type="dt" sz="half" idx="10"/>
          </p:nvPr>
        </p:nvSpPr>
        <p:spPr>
          <a:xfrm>
            <a:off x="438912" y="6153912"/>
            <a:ext cx="3456432" cy="502920"/>
          </a:xfrm>
          <a:prstGeom prst="rect">
            <a:avLst/>
          </a:prstGeom>
        </p:spPr>
        <p:txBody>
          <a:bodyPr/>
          <a:lstStyle/>
          <a:p>
            <a:fld id="{B098B728-214A-4ABC-8432-5B3A5A66A987}" type="datetime2">
              <a:rPr lang="en-US" smtClean="0"/>
              <a:t>Friday, September 10, 2021</a:t>
            </a:fld>
            <a:endParaRPr lang="en-US" dirty="0"/>
          </a:p>
        </p:txBody>
      </p:sp>
      <p:sp>
        <p:nvSpPr>
          <p:cNvPr id="8" name="Footer Placeholder 7">
            <a:extLst>
              <a:ext uri="{FF2B5EF4-FFF2-40B4-BE49-F238E27FC236}">
                <a16:creationId xmlns:a16="http://schemas.microsoft.com/office/drawing/2014/main" id="{27EB69A9-1E48-4683-8873-D888C39E6EE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57E419C-3010-4562-BA4B-ECBC2DBE629E}"/>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151933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58066-A255-4886-A4B0-2AC829A768F3}"/>
              </a:ext>
            </a:extLst>
          </p:cNvPr>
          <p:cNvSpPr>
            <a:spLocks noGrp="1"/>
          </p:cNvSpPr>
          <p:nvPr>
            <p:ph type="title"/>
          </p:nvPr>
        </p:nvSpPr>
        <p:spPr>
          <a:xfrm>
            <a:off x="448056" y="388800"/>
            <a:ext cx="11311128" cy="5559552"/>
          </a:xfrm>
        </p:spPr>
        <p:txBody>
          <a:bodyPr wrap="square"/>
          <a:lstStyle/>
          <a:p>
            <a:r>
              <a:rPr lang="en-US"/>
              <a:t>Click to edit Master title style</a:t>
            </a:r>
            <a:endParaRPr lang="en-US" dirty="0"/>
          </a:p>
        </p:txBody>
      </p:sp>
      <p:sp>
        <p:nvSpPr>
          <p:cNvPr id="3" name="Date Placeholder 2">
            <a:extLst>
              <a:ext uri="{FF2B5EF4-FFF2-40B4-BE49-F238E27FC236}">
                <a16:creationId xmlns:a16="http://schemas.microsoft.com/office/drawing/2014/main" id="{2068D80A-6560-46E3-AF30-9CEC54EA747C}"/>
              </a:ext>
            </a:extLst>
          </p:cNvPr>
          <p:cNvSpPr>
            <a:spLocks noGrp="1"/>
          </p:cNvSpPr>
          <p:nvPr>
            <p:ph type="dt" sz="half" idx="10"/>
          </p:nvPr>
        </p:nvSpPr>
        <p:spPr>
          <a:xfrm>
            <a:off x="438912" y="6153912"/>
            <a:ext cx="3456432" cy="502920"/>
          </a:xfrm>
          <a:prstGeom prst="rect">
            <a:avLst/>
          </a:prstGeom>
        </p:spPr>
        <p:txBody>
          <a:bodyPr/>
          <a:lstStyle/>
          <a:p>
            <a:fld id="{015F02D0-6806-43AF-9888-2359BF40C204}" type="datetime2">
              <a:rPr lang="en-US" smtClean="0"/>
              <a:t>Friday, September 10, 2021</a:t>
            </a:fld>
            <a:endParaRPr lang="en-US"/>
          </a:p>
        </p:txBody>
      </p:sp>
      <p:sp>
        <p:nvSpPr>
          <p:cNvPr id="4" name="Footer Placeholder 3">
            <a:extLst>
              <a:ext uri="{FF2B5EF4-FFF2-40B4-BE49-F238E27FC236}">
                <a16:creationId xmlns:a16="http://schemas.microsoft.com/office/drawing/2014/main" id="{4AB673C2-FB1E-46F5-8CFB-93B9DB807075}"/>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91E2120-410F-4382-81AB-37F161F72150}"/>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1341623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802222-E41B-48E7-BF06-5C5509D621C0}"/>
              </a:ext>
            </a:extLst>
          </p:cNvPr>
          <p:cNvSpPr>
            <a:spLocks noGrp="1"/>
          </p:cNvSpPr>
          <p:nvPr>
            <p:ph type="dt" sz="half" idx="10"/>
          </p:nvPr>
        </p:nvSpPr>
        <p:spPr>
          <a:xfrm>
            <a:off x="438912" y="6153912"/>
            <a:ext cx="3456432" cy="502920"/>
          </a:xfrm>
          <a:prstGeom prst="rect">
            <a:avLst/>
          </a:prstGeom>
        </p:spPr>
        <p:txBody>
          <a:bodyPr/>
          <a:lstStyle/>
          <a:p>
            <a:fld id="{8EE14D2D-B1AF-4197-82D6-FC1F8BD05681}" type="datetime2">
              <a:rPr lang="en-US" smtClean="0"/>
              <a:t>Friday, September 10, 2021</a:t>
            </a:fld>
            <a:endParaRPr lang="en-US"/>
          </a:p>
        </p:txBody>
      </p:sp>
      <p:sp>
        <p:nvSpPr>
          <p:cNvPr id="3" name="Footer Placeholder 2">
            <a:extLst>
              <a:ext uri="{FF2B5EF4-FFF2-40B4-BE49-F238E27FC236}">
                <a16:creationId xmlns:a16="http://schemas.microsoft.com/office/drawing/2014/main" id="{17A636E3-B721-46E8-882F-C123530F0FEF}"/>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C4FC1178-3E0E-449A-B799-009C04C069AF}"/>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4087577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23392-4FF4-4922-A14E-8AA23A9BDD7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04FB38E-5055-4C9B-9A3B-A7B3A4887944}"/>
              </a:ext>
            </a:extLst>
          </p:cNvPr>
          <p:cNvSpPr>
            <a:spLocks noGrp="1"/>
          </p:cNvSpPr>
          <p:nvPr>
            <p:ph idx="1"/>
          </p:nvPr>
        </p:nvSpPr>
        <p:spPr>
          <a:xfrm>
            <a:off x="4370832" y="393192"/>
            <a:ext cx="7379208" cy="5559552"/>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E2EC2DB-2ED3-408C-BFF2-F413C9D8F91E}"/>
              </a:ext>
            </a:extLst>
          </p:cNvPr>
          <p:cNvSpPr>
            <a:spLocks noGrp="1"/>
          </p:cNvSpPr>
          <p:nvPr>
            <p:ph type="body" sz="half" idx="2"/>
          </p:nvPr>
        </p:nvSpPr>
        <p:spPr>
          <a:xfrm>
            <a:off x="448056" y="1733550"/>
            <a:ext cx="3447288" cy="421919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374FDF-3000-4B2C-AC88-8CE34D680596}"/>
              </a:ext>
            </a:extLst>
          </p:cNvPr>
          <p:cNvSpPr>
            <a:spLocks noGrp="1"/>
          </p:cNvSpPr>
          <p:nvPr>
            <p:ph type="dt" sz="half" idx="10"/>
          </p:nvPr>
        </p:nvSpPr>
        <p:spPr>
          <a:xfrm>
            <a:off x="438912" y="6153912"/>
            <a:ext cx="3456432" cy="502920"/>
          </a:xfrm>
          <a:prstGeom prst="rect">
            <a:avLst/>
          </a:prstGeom>
        </p:spPr>
        <p:txBody>
          <a:bodyPr/>
          <a:lstStyle/>
          <a:p>
            <a:fld id="{98771CEB-9838-4245-91B8-EFBAFE2D8B44}" type="datetime2">
              <a:rPr lang="en-US" smtClean="0"/>
              <a:t>Friday, September 10, 2021</a:t>
            </a:fld>
            <a:endParaRPr lang="en-US"/>
          </a:p>
        </p:txBody>
      </p:sp>
      <p:sp>
        <p:nvSpPr>
          <p:cNvPr id="6" name="Footer Placeholder 5">
            <a:extLst>
              <a:ext uri="{FF2B5EF4-FFF2-40B4-BE49-F238E27FC236}">
                <a16:creationId xmlns:a16="http://schemas.microsoft.com/office/drawing/2014/main" id="{0DA0B7F4-5B8C-49BD-9BDA-FCBD13E2422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3502BC00-0803-4A53-8657-91CE0DB80E54}"/>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721989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C2A98-C272-40D9-B75A-77A3D58678E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AD50DAC-9AC3-4A9A-91B7-6C95E4362561}"/>
              </a:ext>
            </a:extLst>
          </p:cNvPr>
          <p:cNvSpPr>
            <a:spLocks noGrp="1"/>
          </p:cNvSpPr>
          <p:nvPr>
            <p:ph type="pic" idx="1"/>
          </p:nvPr>
        </p:nvSpPr>
        <p:spPr>
          <a:xfrm>
            <a:off x="4370832" y="441324"/>
            <a:ext cx="7373112" cy="55114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3721B04-C243-49A9-B5D3-483379290943}"/>
              </a:ext>
            </a:extLst>
          </p:cNvPr>
          <p:cNvSpPr>
            <a:spLocks noGrp="1"/>
          </p:cNvSpPr>
          <p:nvPr>
            <p:ph type="body" sz="half" idx="2"/>
          </p:nvPr>
        </p:nvSpPr>
        <p:spPr>
          <a:xfrm>
            <a:off x="448056" y="1735200"/>
            <a:ext cx="3447288" cy="421475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8E949C-DD35-44F6-B45A-35134D7E1299}"/>
              </a:ext>
            </a:extLst>
          </p:cNvPr>
          <p:cNvSpPr>
            <a:spLocks noGrp="1"/>
          </p:cNvSpPr>
          <p:nvPr>
            <p:ph type="dt" sz="half" idx="10"/>
          </p:nvPr>
        </p:nvSpPr>
        <p:spPr>
          <a:xfrm>
            <a:off x="438912" y="6153912"/>
            <a:ext cx="3456432" cy="502920"/>
          </a:xfrm>
          <a:prstGeom prst="rect">
            <a:avLst/>
          </a:prstGeom>
        </p:spPr>
        <p:txBody>
          <a:bodyPr/>
          <a:lstStyle/>
          <a:p>
            <a:fld id="{51D3F6BF-A585-41F8-88DF-7E5D069F892A}" type="datetime2">
              <a:rPr lang="en-US" smtClean="0"/>
              <a:t>Friday, September 10, 2021</a:t>
            </a:fld>
            <a:endParaRPr lang="en-US"/>
          </a:p>
        </p:txBody>
      </p:sp>
      <p:sp>
        <p:nvSpPr>
          <p:cNvPr id="6" name="Footer Placeholder 5">
            <a:extLst>
              <a:ext uri="{FF2B5EF4-FFF2-40B4-BE49-F238E27FC236}">
                <a16:creationId xmlns:a16="http://schemas.microsoft.com/office/drawing/2014/main" id="{6BC70102-4B8E-4FEC-9BB7-97FDC1EABF86}"/>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086693AF-08A9-4388-A9B8-174D53955998}"/>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841316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DDBCE8-F60C-4E3A-83C0-BDE8DD2DE1FD}"/>
              </a:ext>
            </a:extLst>
          </p:cNvPr>
          <p:cNvSpPr>
            <a:spLocks noGrp="1"/>
          </p:cNvSpPr>
          <p:nvPr>
            <p:ph type="title"/>
          </p:nvPr>
        </p:nvSpPr>
        <p:spPr>
          <a:xfrm>
            <a:off x="448056" y="388800"/>
            <a:ext cx="11301984" cy="1141200"/>
          </a:xfrm>
          <a:prstGeom prst="rect">
            <a:avLst/>
          </a:prstGeom>
        </p:spPr>
        <p:txBody>
          <a:bodyPr vert="horz" lIns="0" tIns="0" rIns="0" bIns="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BC57F-72F2-48BC-B1EE-1F2C6155D72E}"/>
              </a:ext>
            </a:extLst>
          </p:cNvPr>
          <p:cNvSpPr>
            <a:spLocks noGrp="1"/>
          </p:cNvSpPr>
          <p:nvPr>
            <p:ph type="body" idx="1"/>
          </p:nvPr>
        </p:nvSpPr>
        <p:spPr>
          <a:xfrm>
            <a:off x="448056" y="1733550"/>
            <a:ext cx="11293200" cy="3783013"/>
          </a:xfrm>
          <a:prstGeom prst="rect">
            <a:avLst/>
          </a:prstGeom>
        </p:spPr>
        <p:txBody>
          <a:bodyPr vert="horz" lIns="0" tIns="0" rIns="9144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930FBC45-A4BC-4EE5-82B1-8BC79122559A}"/>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6" name="Slide Number Placeholder 5">
            <a:extLst>
              <a:ext uri="{FF2B5EF4-FFF2-40B4-BE49-F238E27FC236}">
                <a16:creationId xmlns:a16="http://schemas.microsoft.com/office/drawing/2014/main" id="{725E1300-1995-409E-B058-59180872B6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10" name="Date Placeholder 3">
            <a:extLst>
              <a:ext uri="{FF2B5EF4-FFF2-40B4-BE49-F238E27FC236}">
                <a16:creationId xmlns:a16="http://schemas.microsoft.com/office/drawing/2014/main" id="{639030E9-7F3B-403F-96B2-7C2C627C30A0}"/>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Friday, September 10, 2021</a:t>
            </a:fld>
            <a:endParaRPr lang="en-US" dirty="0"/>
          </a:p>
        </p:txBody>
      </p:sp>
    </p:spTree>
    <p:extLst>
      <p:ext uri="{BB962C8B-B14F-4D97-AF65-F5344CB8AC3E}">
        <p14:creationId xmlns:p14="http://schemas.microsoft.com/office/powerpoint/2010/main" val="2614749482"/>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2800" i="1" kern="1200">
          <a:solidFill>
            <a:schemeClr val="tx2"/>
          </a:solidFill>
          <a:latin typeface="+mj-lt"/>
          <a:ea typeface="+mj-ea"/>
          <a:cs typeface="+mj-cs"/>
        </a:defRPr>
      </a:lvl1pPr>
    </p:titleStyle>
    <p:body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49CBB-2D45-4D91-9063-40046076A6B7}"/>
              </a:ext>
            </a:extLst>
          </p:cNvPr>
          <p:cNvSpPr>
            <a:spLocks noGrp="1"/>
          </p:cNvSpPr>
          <p:nvPr>
            <p:ph type="title"/>
          </p:nvPr>
        </p:nvSpPr>
        <p:spPr>
          <a:xfrm>
            <a:off x="448056" y="707207"/>
            <a:ext cx="5558108" cy="1141200"/>
          </a:xfrm>
        </p:spPr>
        <p:txBody>
          <a:bodyPr/>
          <a:lstStyle/>
          <a:p>
            <a:r>
              <a:rPr lang="en-US" i="0" dirty="0">
                <a:latin typeface="Arial Black" panose="020B0A04020102020204" pitchFamily="34" charset="0"/>
              </a:rPr>
              <a:t>All About Stormwater</a:t>
            </a:r>
          </a:p>
        </p:txBody>
      </p:sp>
      <p:sp>
        <p:nvSpPr>
          <p:cNvPr id="3" name="Content Placeholder 2">
            <a:extLst>
              <a:ext uri="{FF2B5EF4-FFF2-40B4-BE49-F238E27FC236}">
                <a16:creationId xmlns:a16="http://schemas.microsoft.com/office/drawing/2014/main" id="{301C1646-A497-4375-9886-24609E989F61}"/>
              </a:ext>
            </a:extLst>
          </p:cNvPr>
          <p:cNvSpPr>
            <a:spLocks noGrp="1"/>
          </p:cNvSpPr>
          <p:nvPr>
            <p:ph idx="1"/>
          </p:nvPr>
        </p:nvSpPr>
        <p:spPr>
          <a:xfrm>
            <a:off x="448056" y="1359450"/>
            <a:ext cx="5201630" cy="3650143"/>
          </a:xfrm>
        </p:spPr>
        <p:txBody>
          <a:bodyPr>
            <a:normAutofit fontScale="25000" lnSpcReduction="20000"/>
          </a:bodyPr>
          <a:lstStyle/>
          <a:p>
            <a:pPr marL="1944" indent="0">
              <a:lnSpc>
                <a:spcPct val="110000"/>
              </a:lnSpc>
              <a:buNone/>
            </a:pPr>
            <a:r>
              <a:rPr lang="en-US" sz="4000" b="0" i="0" dirty="0">
                <a:solidFill>
                  <a:schemeClr val="tx1">
                    <a:alpha val="55000"/>
                  </a:schemeClr>
                </a:solidFill>
                <a:effectLst/>
                <a:latin typeface="-apple-system"/>
              </a:rPr>
              <a:t>Each year, 370 billion gallons of untreated stormwater enters Puget Sound's streams, rivers, lakes, and marine waters. Untreated stormwater contains a mixed soup of chemicals generated on the land surface and concentrated into waterways from a decentralized network of roads, aging and over-burdened sewer pipes, and impervious, urbanized landscapes.</a:t>
            </a:r>
          </a:p>
          <a:p>
            <a:pPr marL="1944" indent="0">
              <a:lnSpc>
                <a:spcPct val="110000"/>
              </a:lnSpc>
              <a:buNone/>
            </a:pPr>
            <a:r>
              <a:rPr lang="en-US" sz="4000" b="0" i="0" dirty="0">
                <a:solidFill>
                  <a:schemeClr val="tx1">
                    <a:alpha val="55000"/>
                  </a:schemeClr>
                </a:solidFill>
                <a:effectLst/>
                <a:latin typeface="-apple-system"/>
              </a:rPr>
              <a:t>As the leading contributor of toxic pollutants to Puget Sound waters, untreated stormwater runoff is a key ecological problem that has harmed virtually all urban and urbanizing streams and rivers, as well as the waters of Puget Sound. As a result, the abundance, health, and survival of aquatic and marine species has declined at all levels of the food web, including the region's iconic orca whales. Human health is also suffering as we live out our lives adjacent to near-ubiquitous pollution, with communities of color shouldering most of the burden.</a:t>
            </a:r>
          </a:p>
          <a:p>
            <a:pPr marL="1944" indent="0">
              <a:lnSpc>
                <a:spcPct val="110000"/>
              </a:lnSpc>
              <a:buNone/>
            </a:pPr>
            <a:r>
              <a:rPr lang="en-US" sz="4000" b="0" i="0" dirty="0">
                <a:solidFill>
                  <a:schemeClr val="tx1">
                    <a:alpha val="55000"/>
                  </a:schemeClr>
                </a:solidFill>
                <a:effectLst/>
                <a:latin typeface="-apple-system"/>
              </a:rPr>
              <a:t>The Stormwater Heatmap was designed to help communities take targeted, high-impact action on rolling back this legacy of pollution. The heatmap harnesses the power of machine learning, cloud computing, and long-term spatial datasets to model where stormwater pollution is generated across the landscape. From Olympia to Bellingham and Snoqualmie Pass to </a:t>
            </a:r>
            <a:r>
              <a:rPr lang="en-US" sz="4000" b="0" i="0" dirty="0" err="1">
                <a:solidFill>
                  <a:schemeClr val="tx1">
                    <a:alpha val="55000"/>
                  </a:schemeClr>
                </a:solidFill>
                <a:effectLst/>
                <a:latin typeface="-apple-system"/>
              </a:rPr>
              <a:t>Neah</a:t>
            </a:r>
            <a:r>
              <a:rPr lang="en-US" sz="4000" b="0" i="0" dirty="0">
                <a:solidFill>
                  <a:schemeClr val="tx1">
                    <a:alpha val="55000"/>
                  </a:schemeClr>
                </a:solidFill>
                <a:effectLst/>
                <a:latin typeface="-apple-system"/>
              </a:rPr>
              <a:t> Bay, the stormwater heatmap metrics can be used to help prioritize green and grey infrastructure investments in key hotspot locations across the landscape.</a:t>
            </a:r>
          </a:p>
          <a:p>
            <a:pPr marL="1944" indent="0">
              <a:lnSpc>
                <a:spcPct val="110000"/>
              </a:lnSpc>
              <a:buNone/>
            </a:pPr>
            <a:r>
              <a:rPr lang="en-US" sz="4000" b="1" i="0" dirty="0">
                <a:solidFill>
                  <a:schemeClr val="tx1">
                    <a:alpha val="55000"/>
                  </a:schemeClr>
                </a:solidFill>
                <a:effectLst/>
                <a:latin typeface="-apple-system"/>
              </a:rPr>
              <a:t>What is the Stormwater Heatmap?</a:t>
            </a:r>
          </a:p>
          <a:p>
            <a:pPr marL="1944" indent="0">
              <a:lnSpc>
                <a:spcPct val="110000"/>
              </a:lnSpc>
              <a:buNone/>
            </a:pPr>
            <a:r>
              <a:rPr lang="en-US" sz="4000" b="0" i="0" dirty="0">
                <a:solidFill>
                  <a:schemeClr val="tx1">
                    <a:alpha val="55000"/>
                  </a:schemeClr>
                </a:solidFill>
                <a:effectLst/>
                <a:latin typeface="-apple-system"/>
              </a:rPr>
              <a:t>The Stormwater Heatmap is an interactive mapping tool, report generator, and data repository that quantitatively visualizes hotspots of pollution generation and runoff throughout the Puget Sound watershed.</a:t>
            </a:r>
          </a:p>
          <a:p>
            <a:pPr marL="1944" indent="0">
              <a:lnSpc>
                <a:spcPct val="110000"/>
              </a:lnSpc>
              <a:buNone/>
            </a:pPr>
            <a:r>
              <a:rPr lang="en-US" sz="4000" b="0" i="0" dirty="0">
                <a:solidFill>
                  <a:schemeClr val="tx1">
                    <a:alpha val="55000"/>
                  </a:schemeClr>
                </a:solidFill>
                <a:effectLst/>
                <a:latin typeface="-apple-system"/>
              </a:rPr>
              <a:t>The mapping tool is designed to support stormwater planning at multiple scales- from large watershed to local neighborhoods. The pollution heatmaps provide new and rigorous insight into</a:t>
            </a:r>
            <a:endParaRPr lang="en-US" dirty="0"/>
          </a:p>
        </p:txBody>
      </p:sp>
      <p:pic>
        <p:nvPicPr>
          <p:cNvPr id="4" name="Picture 3">
            <a:extLst>
              <a:ext uri="{FF2B5EF4-FFF2-40B4-BE49-F238E27FC236}">
                <a16:creationId xmlns:a16="http://schemas.microsoft.com/office/drawing/2014/main" id="{6CA1ABB0-24B7-4D2F-B0EF-8461B9D9563B}"/>
              </a:ext>
            </a:extLst>
          </p:cNvPr>
          <p:cNvPicPr>
            <a:picLocks noChangeAspect="1"/>
          </p:cNvPicPr>
          <p:nvPr/>
        </p:nvPicPr>
        <p:blipFill rotWithShape="1">
          <a:blip r:embed="rId3"/>
          <a:srcRect l="1709" r="10800"/>
          <a:stretch/>
        </p:blipFill>
        <p:spPr>
          <a:xfrm>
            <a:off x="6311900" y="10"/>
            <a:ext cx="5880100" cy="6857990"/>
          </a:xfrm>
          <a:prstGeom prst="rect">
            <a:avLst/>
          </a:prstGeom>
        </p:spPr>
      </p:pic>
      <p:sp>
        <p:nvSpPr>
          <p:cNvPr id="5" name="Rectangle 4">
            <a:extLst>
              <a:ext uri="{FF2B5EF4-FFF2-40B4-BE49-F238E27FC236}">
                <a16:creationId xmlns:a16="http://schemas.microsoft.com/office/drawing/2014/main" id="{58CD02BD-7B93-4577-A151-80455F2364CE}"/>
              </a:ext>
            </a:extLst>
          </p:cNvPr>
          <p:cNvSpPr/>
          <p:nvPr/>
        </p:nvSpPr>
        <p:spPr>
          <a:xfrm>
            <a:off x="5715000" y="1338943"/>
            <a:ext cx="165101" cy="3670651"/>
          </a:xfrm>
          <a:prstGeom prst="rect">
            <a:avLst/>
          </a:prstGeom>
          <a:solidFill>
            <a:schemeClr val="accent6">
              <a:lumMod val="60000"/>
              <a:lumOff val="4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7C966E0A-2BDB-4835-BFDE-B1AF6F973E6E}"/>
              </a:ext>
            </a:extLst>
          </p:cNvPr>
          <p:cNvSpPr/>
          <p:nvPr/>
        </p:nvSpPr>
        <p:spPr>
          <a:xfrm>
            <a:off x="448056" y="5731323"/>
            <a:ext cx="1119487" cy="359228"/>
          </a:xfrm>
          <a:prstGeom prst="round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bg1"/>
                </a:solidFill>
              </a:rPr>
              <a:t>Find out more</a:t>
            </a:r>
          </a:p>
        </p:txBody>
      </p:sp>
      <p:sp>
        <p:nvSpPr>
          <p:cNvPr id="10" name="Title 1">
            <a:extLst>
              <a:ext uri="{FF2B5EF4-FFF2-40B4-BE49-F238E27FC236}">
                <a16:creationId xmlns:a16="http://schemas.microsoft.com/office/drawing/2014/main" id="{F9632526-9AEA-48B1-9E08-03482790FAE0}"/>
              </a:ext>
            </a:extLst>
          </p:cNvPr>
          <p:cNvSpPr txBox="1">
            <a:spLocks/>
          </p:cNvSpPr>
          <p:nvPr/>
        </p:nvSpPr>
        <p:spPr>
          <a:xfrm>
            <a:off x="448056" y="5234207"/>
            <a:ext cx="5558108" cy="1141200"/>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2800" i="1" kern="1200">
                <a:solidFill>
                  <a:schemeClr val="tx2"/>
                </a:solidFill>
                <a:latin typeface="+mj-lt"/>
                <a:ea typeface="+mj-ea"/>
                <a:cs typeface="+mj-cs"/>
              </a:defRPr>
            </a:lvl1pPr>
          </a:lstStyle>
          <a:p>
            <a:r>
              <a:rPr lang="en-US" i="0" dirty="0">
                <a:latin typeface="Arial Black" panose="020B0A04020102020204" pitchFamily="34" charset="0"/>
              </a:rPr>
              <a:t>Resources</a:t>
            </a:r>
          </a:p>
        </p:txBody>
      </p:sp>
    </p:spTree>
    <p:extLst>
      <p:ext uri="{BB962C8B-B14F-4D97-AF65-F5344CB8AC3E}">
        <p14:creationId xmlns:p14="http://schemas.microsoft.com/office/powerpoint/2010/main" val="18820515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49CBB-2D45-4D91-9063-40046076A6B7}"/>
              </a:ext>
            </a:extLst>
          </p:cNvPr>
          <p:cNvSpPr>
            <a:spLocks noGrp="1"/>
          </p:cNvSpPr>
          <p:nvPr>
            <p:ph type="title"/>
          </p:nvPr>
        </p:nvSpPr>
        <p:spPr>
          <a:xfrm>
            <a:off x="448056" y="707207"/>
            <a:ext cx="5558108" cy="1141200"/>
          </a:xfrm>
        </p:spPr>
        <p:txBody>
          <a:bodyPr/>
          <a:lstStyle/>
          <a:p>
            <a:r>
              <a:rPr lang="en-US" i="0" dirty="0">
                <a:latin typeface="Arial Black" panose="020B0A04020102020204" pitchFamily="34" charset="0"/>
              </a:rPr>
              <a:t>Stormwater</a:t>
            </a:r>
          </a:p>
        </p:txBody>
      </p:sp>
      <p:sp>
        <p:nvSpPr>
          <p:cNvPr id="3" name="Content Placeholder 2">
            <a:extLst>
              <a:ext uri="{FF2B5EF4-FFF2-40B4-BE49-F238E27FC236}">
                <a16:creationId xmlns:a16="http://schemas.microsoft.com/office/drawing/2014/main" id="{301C1646-A497-4375-9886-24609E989F61}"/>
              </a:ext>
            </a:extLst>
          </p:cNvPr>
          <p:cNvSpPr>
            <a:spLocks noGrp="1"/>
          </p:cNvSpPr>
          <p:nvPr>
            <p:ph idx="1"/>
          </p:nvPr>
        </p:nvSpPr>
        <p:spPr>
          <a:xfrm>
            <a:off x="448056" y="1359450"/>
            <a:ext cx="5201630" cy="3650143"/>
          </a:xfrm>
        </p:spPr>
        <p:txBody>
          <a:bodyPr>
            <a:normAutofit fontScale="25000" lnSpcReduction="20000"/>
          </a:bodyPr>
          <a:lstStyle/>
          <a:p>
            <a:pPr marL="1944" indent="0">
              <a:lnSpc>
                <a:spcPct val="110000"/>
              </a:lnSpc>
              <a:buNone/>
            </a:pPr>
            <a:r>
              <a:rPr lang="en-US" sz="4000" b="0" i="0" dirty="0">
                <a:solidFill>
                  <a:schemeClr val="tx1">
                    <a:alpha val="55000"/>
                  </a:schemeClr>
                </a:solidFill>
                <a:effectLst/>
                <a:latin typeface="-apple-system"/>
              </a:rPr>
              <a:t>Each year, 370 billion gallons of untreated stormwater enters Puget Sound's streams, rivers, lakes, and marine waters. Untreated stormwater contains a mixed soup of chemicals generated on the land surface and concentrated into waterways from a decentralized network of roads, aging and over-burdened sewer pipes, and impervious, urbanized landscapes.</a:t>
            </a:r>
          </a:p>
          <a:p>
            <a:pPr marL="1944" indent="0">
              <a:lnSpc>
                <a:spcPct val="110000"/>
              </a:lnSpc>
              <a:buNone/>
            </a:pPr>
            <a:r>
              <a:rPr lang="en-US" sz="4000" b="0" i="0" dirty="0">
                <a:solidFill>
                  <a:schemeClr val="tx1">
                    <a:alpha val="55000"/>
                  </a:schemeClr>
                </a:solidFill>
                <a:effectLst/>
                <a:latin typeface="-apple-system"/>
              </a:rPr>
              <a:t>As the leading contributor of toxic pollutants to Puget Sound waters, untreated stormwater runoff is a key ecological problem that has harmed virtually all urban and urbanizing streams and rivers, as well as the waters of Puget Sound. As a result, the abundance, health, and survival of aquatic and marine species has declined at all levels of the food web, including the region's iconic orca whales. Human health is also suffering as we live out our lives adjacent to near-ubiquitous pollution, with communities of color shouldering most of the burden.</a:t>
            </a:r>
          </a:p>
          <a:p>
            <a:pPr marL="1944" indent="0">
              <a:lnSpc>
                <a:spcPct val="110000"/>
              </a:lnSpc>
              <a:buNone/>
            </a:pPr>
            <a:r>
              <a:rPr lang="en-US" sz="4000" b="0" i="0" dirty="0">
                <a:solidFill>
                  <a:schemeClr val="tx1">
                    <a:alpha val="55000"/>
                  </a:schemeClr>
                </a:solidFill>
                <a:effectLst/>
                <a:latin typeface="-apple-system"/>
              </a:rPr>
              <a:t>The Stormwater Heatmap was designed to help communities take targeted, high-impact action on rolling back this legacy of pollution. The heatmap harnesses the power of machine learning, cloud computing, and long-term spatial datasets to model where stormwater pollution is generated across the landscape. From Olympia to Bellingham and Snoqualmie Pass to </a:t>
            </a:r>
            <a:r>
              <a:rPr lang="en-US" sz="4000" b="0" i="0" dirty="0" err="1">
                <a:solidFill>
                  <a:schemeClr val="tx1">
                    <a:alpha val="55000"/>
                  </a:schemeClr>
                </a:solidFill>
                <a:effectLst/>
                <a:latin typeface="-apple-system"/>
              </a:rPr>
              <a:t>Neah</a:t>
            </a:r>
            <a:r>
              <a:rPr lang="en-US" sz="4000" b="0" i="0" dirty="0">
                <a:solidFill>
                  <a:schemeClr val="tx1">
                    <a:alpha val="55000"/>
                  </a:schemeClr>
                </a:solidFill>
                <a:effectLst/>
                <a:latin typeface="-apple-system"/>
              </a:rPr>
              <a:t> Bay, the stormwater heatmap metrics can be used to help prioritize green and grey infrastructure investments in key hotspot locations across the landscape.</a:t>
            </a:r>
          </a:p>
          <a:p>
            <a:pPr marL="1944" indent="0">
              <a:lnSpc>
                <a:spcPct val="110000"/>
              </a:lnSpc>
              <a:buNone/>
            </a:pPr>
            <a:r>
              <a:rPr lang="en-US" sz="4000" b="1" i="0" dirty="0">
                <a:solidFill>
                  <a:schemeClr val="tx1">
                    <a:alpha val="55000"/>
                  </a:schemeClr>
                </a:solidFill>
                <a:effectLst/>
                <a:latin typeface="-apple-system"/>
              </a:rPr>
              <a:t>What is the Stormwater Heatmap?</a:t>
            </a:r>
          </a:p>
          <a:p>
            <a:pPr marL="1944" indent="0">
              <a:lnSpc>
                <a:spcPct val="110000"/>
              </a:lnSpc>
              <a:buNone/>
            </a:pPr>
            <a:r>
              <a:rPr lang="en-US" sz="4000" b="0" i="0" dirty="0">
                <a:solidFill>
                  <a:schemeClr val="tx1">
                    <a:alpha val="55000"/>
                  </a:schemeClr>
                </a:solidFill>
                <a:effectLst/>
                <a:latin typeface="-apple-system"/>
              </a:rPr>
              <a:t>The Stormwater Heatmap is an interactive mapping tool, report generator, and data repository that quantitatively visualizes hotspots of pollution generation and runoff throughout the Puget Sound watershed.</a:t>
            </a:r>
          </a:p>
          <a:p>
            <a:pPr marL="1944" indent="0">
              <a:lnSpc>
                <a:spcPct val="110000"/>
              </a:lnSpc>
              <a:buNone/>
            </a:pPr>
            <a:r>
              <a:rPr lang="en-US" sz="4000" b="0" i="0" dirty="0">
                <a:solidFill>
                  <a:schemeClr val="tx1">
                    <a:alpha val="55000"/>
                  </a:schemeClr>
                </a:solidFill>
                <a:effectLst/>
                <a:latin typeface="-apple-system"/>
              </a:rPr>
              <a:t>The mapping tool is designed to support stormwater planning at multiple scales- from large watershed to local neighborhoods. The pollution heatmaps provide new and rigorous insight into where stormwater infrastructure investments are needed in order to buffer against the adverse environmental impacts of stormwater pollution to people and nature.</a:t>
            </a:r>
          </a:p>
          <a:p>
            <a:pPr marL="1944" indent="0">
              <a:lnSpc>
                <a:spcPct val="110000"/>
              </a:lnSpc>
              <a:buNone/>
            </a:pPr>
            <a:r>
              <a:rPr lang="en-US" sz="4000" b="0" i="0" dirty="0">
                <a:solidFill>
                  <a:schemeClr val="tx1">
                    <a:alpha val="55000"/>
                  </a:schemeClr>
                </a:solidFill>
                <a:effectLst/>
                <a:latin typeface="-apple-system"/>
              </a:rPr>
              <a:t>All spatial data layers, images, and reports are downloadable for use outside of the online tool, and all code is open source. Please note: the pollution heatmap models are best suited for strategic management decisions wherein the relative loading of different pollutants is more important than the estimated load quantity itself.</a:t>
            </a:r>
          </a:p>
          <a:p>
            <a:pPr marL="1944" indent="0">
              <a:lnSpc>
                <a:spcPct val="110000"/>
              </a:lnSpc>
              <a:buNone/>
            </a:pPr>
            <a:r>
              <a:rPr lang="en-US" sz="4000" b="1" i="0" dirty="0">
                <a:solidFill>
                  <a:schemeClr val="tx1">
                    <a:alpha val="55000"/>
                  </a:schemeClr>
                </a:solidFill>
                <a:effectLst/>
                <a:latin typeface="-apple-system"/>
              </a:rPr>
              <a:t>Stormwater Heatmap development</a:t>
            </a:r>
          </a:p>
          <a:p>
            <a:pPr marL="1944" indent="0">
              <a:lnSpc>
                <a:spcPct val="110000"/>
              </a:lnSpc>
              <a:buNone/>
            </a:pPr>
            <a:r>
              <a:rPr lang="en-US" sz="4000" b="0" i="0" dirty="0">
                <a:solidFill>
                  <a:schemeClr val="tx1">
                    <a:alpha val="55000"/>
                  </a:schemeClr>
                </a:solidFill>
                <a:effectLst/>
                <a:latin typeface="-apple-system"/>
              </a:rPr>
              <a:t>This tool was developed by The Nature Conservancy, Geosyntec Consultants, and </a:t>
            </a:r>
            <a:r>
              <a:rPr lang="en-US" sz="4000" b="0" i="0" dirty="0" err="1">
                <a:solidFill>
                  <a:schemeClr val="tx1">
                    <a:alpha val="55000"/>
                  </a:schemeClr>
                </a:solidFill>
                <a:effectLst/>
                <a:latin typeface="-apple-system"/>
              </a:rPr>
              <a:t>Cheva</a:t>
            </a:r>
            <a:r>
              <a:rPr lang="en-US" sz="4000" b="0" i="0" dirty="0">
                <a:solidFill>
                  <a:schemeClr val="tx1">
                    <a:alpha val="55000"/>
                  </a:schemeClr>
                </a:solidFill>
                <a:effectLst/>
                <a:latin typeface="-apple-system"/>
              </a:rPr>
              <a:t> Consultants, with collaboration from the University of Washington Climate Impacts Group, the Washington Department of Fish &amp; Wildlife, and the NOAA Office of Coastal Management. Funding was provided by The Boeing Company.</a:t>
            </a:r>
          </a:p>
          <a:p>
            <a:pPr marL="1944" indent="0">
              <a:lnSpc>
                <a:spcPct val="110000"/>
              </a:lnSpc>
              <a:buNone/>
            </a:pPr>
            <a:r>
              <a:rPr lang="en-US" sz="4000" b="0" i="0" dirty="0">
                <a:solidFill>
                  <a:schemeClr val="tx1">
                    <a:alpha val="55000"/>
                  </a:schemeClr>
                </a:solidFill>
                <a:effectLst/>
                <a:latin typeface="-apple-system"/>
              </a:rPr>
              <a:t>The Stormwater Heatmap was conceptualized by The Nature Conservancy- preserving and protecting the land and waters upon which all life depends.</a:t>
            </a:r>
          </a:p>
          <a:p>
            <a:endParaRPr lang="en-US" dirty="0"/>
          </a:p>
        </p:txBody>
      </p:sp>
      <p:pic>
        <p:nvPicPr>
          <p:cNvPr id="4" name="Picture 3">
            <a:extLst>
              <a:ext uri="{FF2B5EF4-FFF2-40B4-BE49-F238E27FC236}">
                <a16:creationId xmlns:a16="http://schemas.microsoft.com/office/drawing/2014/main" id="{6CA1ABB0-24B7-4D2F-B0EF-8461B9D9563B}"/>
              </a:ext>
            </a:extLst>
          </p:cNvPr>
          <p:cNvPicPr>
            <a:picLocks noChangeAspect="1"/>
          </p:cNvPicPr>
          <p:nvPr/>
        </p:nvPicPr>
        <p:blipFill rotWithShape="1">
          <a:blip r:embed="rId3"/>
          <a:srcRect l="1709" r="10800"/>
          <a:stretch/>
        </p:blipFill>
        <p:spPr>
          <a:xfrm>
            <a:off x="5372333" y="-301993"/>
            <a:ext cx="5880100" cy="6857990"/>
          </a:xfrm>
          <a:prstGeom prst="rect">
            <a:avLst/>
          </a:prstGeom>
        </p:spPr>
      </p:pic>
    </p:spTree>
    <p:extLst>
      <p:ext uri="{BB962C8B-B14F-4D97-AF65-F5344CB8AC3E}">
        <p14:creationId xmlns:p14="http://schemas.microsoft.com/office/powerpoint/2010/main" val="1424208673"/>
      </p:ext>
    </p:extLst>
  </p:cSld>
  <p:clrMapOvr>
    <a:masterClrMapping/>
  </p:clrMapOvr>
</p:sld>
</file>

<file path=ppt/theme/theme1.xml><?xml version="1.0" encoding="utf-8"?>
<a:theme xmlns:a="http://schemas.openxmlformats.org/drawingml/2006/main" name="ThinLineVTI">
  <a:themeElements>
    <a:clrScheme name="ThinLines Color Scheme">
      <a:dk1>
        <a:sysClr val="windowText" lastClr="000000"/>
      </a:dk1>
      <a:lt1>
        <a:sysClr val="window" lastClr="FFFFFF"/>
      </a:lt1>
      <a:dk2>
        <a:srgbClr val="000000"/>
      </a:dk2>
      <a:lt2>
        <a:srgbClr val="FFFFFF"/>
      </a:lt2>
      <a:accent1>
        <a:srgbClr val="00BAC8"/>
      </a:accent1>
      <a:accent2>
        <a:srgbClr val="794DFF"/>
      </a:accent2>
      <a:accent3>
        <a:srgbClr val="00D17D"/>
      </a:accent3>
      <a:accent4>
        <a:srgbClr val="404040"/>
      </a:accent4>
      <a:accent5>
        <a:srgbClr val="FE5D21"/>
      </a:accent5>
      <a:accent6>
        <a:srgbClr val="B3B3B3"/>
      </a:accent6>
      <a:hlink>
        <a:srgbClr val="3E8FF1"/>
      </a:hlink>
      <a:folHlink>
        <a:srgbClr val="939393"/>
      </a:folHlink>
    </a:clrScheme>
    <a:fontScheme name="Custom 3">
      <a:majorFont>
        <a:latin typeface="Sagona Book"/>
        <a:ea typeface=""/>
        <a:cs typeface=""/>
      </a:majorFont>
      <a:minorFont>
        <a:latin typeface="Univer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inLineVTI" id="{DA2A884B-D36C-4F63-9FE8-3C89F2B99A40}" vid="{62C1F77B-42AE-47B9-869B-5CE48C8ED8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851</Words>
  <Application>Microsoft Office PowerPoint</Application>
  <PresentationFormat>Widescreen</PresentationFormat>
  <Paragraphs>26</Paragraphs>
  <Slides>2</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vt:i4>
      </vt:variant>
    </vt:vector>
  </HeadingPairs>
  <TitlesOfParts>
    <vt:vector size="10" baseType="lpstr">
      <vt:lpstr>-apple-system</vt:lpstr>
      <vt:lpstr>Arial</vt:lpstr>
      <vt:lpstr>Arial Black</vt:lpstr>
      <vt:lpstr>Calibri</vt:lpstr>
      <vt:lpstr>Calibri Light</vt:lpstr>
      <vt:lpstr>Sagona Book</vt:lpstr>
      <vt:lpstr>Univers</vt:lpstr>
      <vt:lpstr>ThinLineVTI</vt:lpstr>
      <vt:lpstr>All About Stormwater</vt:lpstr>
      <vt:lpstr>Stormwater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Stormwater</dc:title>
  <dc:creator>Emily Howe</dc:creator>
  <cp:lastModifiedBy>Christian Nilsen</cp:lastModifiedBy>
  <cp:revision>6</cp:revision>
  <dcterms:created xsi:type="dcterms:W3CDTF">2021-08-30T15:46:00Z</dcterms:created>
  <dcterms:modified xsi:type="dcterms:W3CDTF">2021-09-11T00:59:33Z</dcterms:modified>
</cp:coreProperties>
</file>

<file path=docProps/thumbnail.jpeg>
</file>